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  <p:sldId id="276" r:id="rId3"/>
    <p:sldId id="273" r:id="rId4"/>
    <p:sldId id="279" r:id="rId5"/>
    <p:sldId id="278" r:id="rId6"/>
    <p:sldId id="281" r:id="rId7"/>
    <p:sldId id="282" r:id="rId8"/>
    <p:sldId id="283" r:id="rId9"/>
    <p:sldId id="284" r:id="rId10"/>
    <p:sldId id="285" r:id="rId11"/>
    <p:sldId id="272" r:id="rId12"/>
    <p:sldId id="275" r:id="rId13"/>
    <p:sldId id="277" r:id="rId14"/>
    <p:sldId id="286" r:id="rId15"/>
    <p:sldId id="289" r:id="rId16"/>
    <p:sldId id="288" r:id="rId17"/>
    <p:sldId id="287" r:id="rId18"/>
    <p:sldId id="290" r:id="rId1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F02C5F0-A975-4FF0-9669-167862062EEB}">
          <p14:sldIdLst>
            <p14:sldId id="256"/>
            <p14:sldId id="276"/>
            <p14:sldId id="273"/>
            <p14:sldId id="279"/>
            <p14:sldId id="278"/>
            <p14:sldId id="281"/>
            <p14:sldId id="282"/>
            <p14:sldId id="283"/>
            <p14:sldId id="284"/>
            <p14:sldId id="285"/>
            <p14:sldId id="272"/>
            <p14:sldId id="275"/>
            <p14:sldId id="277"/>
            <p14:sldId id="286"/>
            <p14:sldId id="289"/>
          </p14:sldIdLst>
        </p14:section>
        <p14:section name="Раздел без заголовка" id="{350F94B5-B7BF-4434-BF99-8A7864F7E51C}">
          <p14:sldIdLst>
            <p14:sldId id="288"/>
            <p14:sldId id="287"/>
            <p14:sldId id="29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B6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5FC2-A2DB-4A1A-97D4-236BE0D8FCB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2A3A-F525-41E7-B1B3-A4306C2D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5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5FC2-A2DB-4A1A-97D4-236BE0D8FCB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2A3A-F525-41E7-B1B3-A4306C2D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18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5FC2-A2DB-4A1A-97D4-236BE0D8FCB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2A3A-F525-41E7-B1B3-A4306C2D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09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5FC2-A2DB-4A1A-97D4-236BE0D8FCB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2A3A-F525-41E7-B1B3-A4306C2D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00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5FC2-A2DB-4A1A-97D4-236BE0D8FCB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2A3A-F525-41E7-B1B3-A4306C2D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21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5FC2-A2DB-4A1A-97D4-236BE0D8FCB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2A3A-F525-41E7-B1B3-A4306C2D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56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5FC2-A2DB-4A1A-97D4-236BE0D8FCB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2A3A-F525-41E7-B1B3-A4306C2D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62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5FC2-A2DB-4A1A-97D4-236BE0D8FCB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2A3A-F525-41E7-B1B3-A4306C2D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08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5FC2-A2DB-4A1A-97D4-236BE0D8FCB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2A3A-F525-41E7-B1B3-A4306C2D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03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5FC2-A2DB-4A1A-97D4-236BE0D8FCB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2A3A-F525-41E7-B1B3-A4306C2D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9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5FC2-A2DB-4A1A-97D4-236BE0D8FCB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2A3A-F525-41E7-B1B3-A4306C2D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06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85FC2-A2DB-4A1A-97D4-236BE0D8FCB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B2A3A-F525-41E7-B1B3-A4306C2D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3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" y="536"/>
            <a:ext cx="12193904" cy="685692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57347" y="1979913"/>
            <a:ext cx="11129556" cy="225482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Алгоритм действий 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правообладателей объектов недвижимого имущества для внесения в ЕГРН сведений о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правах,</a:t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возникших 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до 31 января 1998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года</a:t>
            </a:r>
            <a:endParaRPr lang="ru-RU" sz="27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19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396" y="365125"/>
            <a:ext cx="10572404" cy="1006475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Какие документы могут быть правоустанавливающими </a:t>
            </a:r>
            <a:b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2000" b="1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земельный участок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0009" y="1596044"/>
            <a:ext cx="10572404" cy="5652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1. Постановление (решение) администрации о предоставлении земельного участка на праве пожизненного наследуемого владения или в собственность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0009" y="2331728"/>
            <a:ext cx="10573789" cy="5611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>
                <a:solidFill>
                  <a:schemeClr val="tx1"/>
                </a:solidFill>
              </a:rPr>
              <a:t>Свидетельство о праве на наследство (по закону или по завещанию), выданное </a:t>
            </a:r>
            <a:r>
              <a:rPr lang="ru-RU" dirty="0" smtClean="0">
                <a:solidFill>
                  <a:schemeClr val="tx1"/>
                </a:solidFill>
              </a:rPr>
              <a:t>нотариусом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0009" y="3794768"/>
            <a:ext cx="10573790" cy="5694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4. </a:t>
            </a:r>
            <a:r>
              <a:rPr lang="ru-RU" dirty="0">
                <a:solidFill>
                  <a:schemeClr val="tx1"/>
                </a:solidFill>
              </a:rPr>
              <a:t>Свидетельство о праве собственности на долю в общем имуществе супругов, выданное нотариусом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0009" y="3063247"/>
            <a:ext cx="10573790" cy="5527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3. Вступившее в законную силу решение суда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0009" y="4542914"/>
            <a:ext cx="10573790" cy="544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5. Договор купли-продажи, дарения или мены земельного участка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0010" y="5266122"/>
            <a:ext cx="10573789" cy="6192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6. Иные </a:t>
            </a:r>
            <a:r>
              <a:rPr lang="ru-RU" dirty="0">
                <a:solidFill>
                  <a:schemeClr val="tx1"/>
                </a:solidFill>
              </a:rPr>
              <a:t>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154966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30890"/>
            <a:ext cx="10515600" cy="840220"/>
          </a:xfr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Как узнать стоит ли объект на учете (присвоен ли объекту кадастровый </a:t>
            </a:r>
            <a: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номер)</a:t>
            </a:r>
            <a:b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зарегистрированы ли в ЕГРН права на него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97527" y="2435629"/>
            <a:ext cx="4721629" cy="13882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Бесплатно</a:t>
            </a:r>
          </a:p>
          <a:p>
            <a:pPr lvl="0"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посредством электронного сервиса </a:t>
            </a:r>
            <a:r>
              <a:rPr lang="ru-RU" dirty="0">
                <a:solidFill>
                  <a:schemeClr val="tx1"/>
                </a:solidFill>
              </a:rPr>
              <a:t>«Справочная информация по объектам недвижимости в режиме </a:t>
            </a:r>
            <a:r>
              <a:rPr lang="en-US" dirty="0">
                <a:solidFill>
                  <a:schemeClr val="tx1"/>
                </a:solidFill>
              </a:rPr>
              <a:t>online</a:t>
            </a:r>
            <a:r>
              <a:rPr lang="ru-RU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758247" y="2277687"/>
            <a:ext cx="4595553" cy="16126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 плату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посредством </a:t>
            </a:r>
            <a:r>
              <a:rPr lang="ru-RU" dirty="0">
                <a:solidFill>
                  <a:schemeClr val="tx1"/>
                </a:solidFill>
              </a:rPr>
              <a:t>направления официального запроса о выдаче </a:t>
            </a:r>
            <a:r>
              <a:rPr lang="ru-RU" dirty="0" smtClean="0">
                <a:solidFill>
                  <a:schemeClr val="tx1"/>
                </a:solidFill>
              </a:rPr>
              <a:t>выписки </a:t>
            </a:r>
            <a:r>
              <a:rPr lang="ru-RU" dirty="0">
                <a:solidFill>
                  <a:schemeClr val="tx1"/>
                </a:solidFill>
              </a:rPr>
              <a:t>из ЕГРН об основных характеристиках и зарегистрированных правах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 объект недвижимости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4467497" y="1704113"/>
            <a:ext cx="1628504" cy="6733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096000" y="1704113"/>
            <a:ext cx="1619794" cy="4991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2" idx="2"/>
          </p:cNvCxnSpPr>
          <p:nvPr/>
        </p:nvCxnSpPr>
        <p:spPr>
          <a:xfrm flipV="1">
            <a:off x="6096000" y="1571110"/>
            <a:ext cx="0" cy="1330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477192" y="4541910"/>
            <a:ext cx="4281055" cy="16126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Если выписка будет предоставлена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 виде </a:t>
            </a:r>
            <a:r>
              <a:rPr lang="ru-RU" dirty="0">
                <a:solidFill>
                  <a:schemeClr val="tx1"/>
                </a:solidFill>
              </a:rPr>
              <a:t>бумажного документа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размер платы составит: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для физического лица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460 рублей,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для юридического лица </a:t>
            </a:r>
            <a:r>
              <a:rPr lang="ru-RU" dirty="0">
                <a:solidFill>
                  <a:schemeClr val="tx1"/>
                </a:solidFill>
              </a:rPr>
              <a:t>- 1270 </a:t>
            </a:r>
            <a:r>
              <a:rPr lang="ru-RU" dirty="0" smtClean="0">
                <a:solidFill>
                  <a:schemeClr val="tx1"/>
                </a:solidFill>
              </a:rPr>
              <a:t>рублей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15200" y="4541910"/>
            <a:ext cx="4038600" cy="16126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Если выписка будет предоставлена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 электронном виде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размер </a:t>
            </a:r>
            <a:r>
              <a:rPr lang="ru-RU" dirty="0">
                <a:solidFill>
                  <a:schemeClr val="tx1"/>
                </a:solidFill>
              </a:rPr>
              <a:t>платы составит: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для физического лица - 290 рублей,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для юридического лица - 820 рублей.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5785658" y="3948545"/>
            <a:ext cx="2369127" cy="5320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154785" y="3948545"/>
            <a:ext cx="1837113" cy="5652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90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81892"/>
            <a:ext cx="10515600" cy="773084"/>
          </a:xfrm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Как узнать необходимую информацию с помощью электронного сервиса </a:t>
            </a:r>
            <a:b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«Справочная информация по объектам недвижимости в режиме </a:t>
            </a:r>
            <a:r>
              <a:rPr lang="en-US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online</a:t>
            </a: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14401" y="1375760"/>
            <a:ext cx="10439398" cy="4239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1. Зайти </a:t>
            </a:r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сайт Росреестра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https</a:t>
            </a:r>
            <a:r>
              <a:rPr lang="ru-RU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//rosreestr.gov.ru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401" y="1925486"/>
            <a:ext cx="10439397" cy="540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dirty="0">
                <a:solidFill>
                  <a:schemeClr val="tx1"/>
                </a:solidFill>
              </a:rPr>
              <a:t>2. </a:t>
            </a:r>
            <a:r>
              <a:rPr lang="ru-RU" dirty="0" smtClean="0">
                <a:solidFill>
                  <a:schemeClr val="tx1"/>
                </a:solidFill>
              </a:rPr>
              <a:t>Перейти в раздел «</a:t>
            </a:r>
            <a:r>
              <a:rPr lang="ru-RU" dirty="0">
                <a:solidFill>
                  <a:schemeClr val="tx1"/>
                </a:solidFill>
              </a:rPr>
              <a:t>Справочная информация по объектам недвижимости в режиме </a:t>
            </a:r>
            <a:r>
              <a:rPr lang="en-US" dirty="0">
                <a:solidFill>
                  <a:schemeClr val="tx1"/>
                </a:solidFill>
              </a:rPr>
              <a:t>online</a:t>
            </a:r>
            <a:r>
              <a:rPr lang="ru-RU" dirty="0" smtClean="0">
                <a:solidFill>
                  <a:schemeClr val="tx1"/>
                </a:solidFill>
              </a:rPr>
              <a:t>».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4401" y="2591591"/>
            <a:ext cx="10439397" cy="5569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3. В графы раздела «Адрес» внести сведения об актуальном адресе объекта, </a:t>
            </a:r>
            <a:r>
              <a:rPr lang="ru-RU" dirty="0" smtClean="0">
                <a:solidFill>
                  <a:schemeClr val="tx1"/>
                </a:solidFill>
              </a:rPr>
              <a:t>заполнить поле </a:t>
            </a:r>
            <a:r>
              <a:rPr lang="ru-RU" dirty="0">
                <a:solidFill>
                  <a:schemeClr val="tx1"/>
                </a:solidFill>
              </a:rPr>
              <a:t>«Ввести текст с картинки» и нажать кнопку «Сформировать запрос».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14402" y="3274322"/>
            <a:ext cx="10439396" cy="587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4. Ознакомиться </a:t>
            </a:r>
            <a:r>
              <a:rPr lang="ru-RU" dirty="0">
                <a:solidFill>
                  <a:schemeClr val="tx1"/>
                </a:solidFill>
              </a:rPr>
              <a:t>с результатами поиска и </a:t>
            </a:r>
            <a:r>
              <a:rPr lang="ru-RU" dirty="0" smtClean="0">
                <a:solidFill>
                  <a:schemeClr val="tx1"/>
                </a:solidFill>
              </a:rPr>
              <a:t>найти </a:t>
            </a:r>
            <a:r>
              <a:rPr lang="ru-RU" dirty="0">
                <a:solidFill>
                  <a:schemeClr val="tx1"/>
                </a:solidFill>
              </a:rPr>
              <a:t>в результатах поиска объект, в отношении которого необходимо оформить права.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14401" y="3987932"/>
            <a:ext cx="10439397" cy="6483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5. </a:t>
            </a:r>
            <a:r>
              <a:rPr lang="ru-RU" dirty="0">
                <a:solidFill>
                  <a:schemeClr val="tx1"/>
                </a:solidFill>
              </a:rPr>
              <a:t>Просмотреть найденный объект (объекты) на соответствие параметров (например, год постройки, площадь, этажность и пр.).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14401" y="4762103"/>
            <a:ext cx="10422769" cy="6816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6. Проверить по объекту вкладку «Права и ограничения» и убедиться, что права на объект не зарегистрированы (будет </a:t>
            </a:r>
            <a:r>
              <a:rPr lang="ru-RU" dirty="0">
                <a:solidFill>
                  <a:schemeClr val="tx1"/>
                </a:solidFill>
              </a:rPr>
              <a:t>указана запись </a:t>
            </a:r>
            <a:r>
              <a:rPr lang="ru-RU" dirty="0" smtClean="0">
                <a:solidFill>
                  <a:schemeClr val="tx1"/>
                </a:solidFill>
              </a:rPr>
              <a:t>«Данные отсутствуют»).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4401" y="5569527"/>
            <a:ext cx="10439397" cy="598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7. Если сведения об объекте не найдены, советуем сделать официальный запрос </a:t>
            </a:r>
            <a:r>
              <a:rPr lang="ru-RU" dirty="0">
                <a:solidFill>
                  <a:schemeClr val="tx1"/>
                </a:solidFill>
              </a:rPr>
              <a:t>(запросить </a:t>
            </a:r>
            <a:r>
              <a:rPr lang="ru-RU" dirty="0" smtClean="0">
                <a:solidFill>
                  <a:schemeClr val="tx1"/>
                </a:solidFill>
              </a:rPr>
              <a:t>выписку </a:t>
            </a:r>
            <a:r>
              <a:rPr lang="ru-RU" dirty="0">
                <a:solidFill>
                  <a:schemeClr val="tx1"/>
                </a:solidFill>
              </a:rPr>
              <a:t>из ЕГРН об основных характеристиках и зарегистрированных правах на объект </a:t>
            </a:r>
            <a:r>
              <a:rPr lang="ru-RU" dirty="0" smtClean="0">
                <a:solidFill>
                  <a:schemeClr val="tx1"/>
                </a:solidFill>
              </a:rPr>
              <a:t>недвижимости).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49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1749" y="666017"/>
            <a:ext cx="9882044" cy="773084"/>
          </a:xfrm>
          <a:noFill/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Запросить выписку из ЕГРН об основных характеристиках и зарегистрированных правах на объект недвижимости можно следующим образом: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5029" y="1566948"/>
            <a:ext cx="10308766" cy="9601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1. </a:t>
            </a:r>
            <a:r>
              <a:rPr lang="ru-RU" dirty="0" smtClean="0">
                <a:solidFill>
                  <a:schemeClr val="tx1"/>
                </a:solidFill>
              </a:rPr>
              <a:t>Обратиться в </a:t>
            </a:r>
            <a:r>
              <a:rPr lang="ru-RU" dirty="0">
                <a:solidFill>
                  <a:schemeClr val="tx1"/>
                </a:solidFill>
              </a:rPr>
              <a:t>офисы многофункционального центра по оказанию государственных и муниципальных услуг, адреса и телефоны которых размещены на официальном сайте </a:t>
            </a:r>
            <a:r>
              <a:rPr lang="ru-RU" dirty="0" err="1">
                <a:solidFill>
                  <a:schemeClr val="tx1"/>
                </a:solidFill>
              </a:rPr>
              <a:t>Росреестра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https</a:t>
            </a:r>
            <a:r>
              <a:rPr lang="ru-RU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//rosreestr.gov.ru</a:t>
            </a:r>
            <a:r>
              <a:rPr lang="ru-RU" dirty="0" smtClean="0">
                <a:solidFill>
                  <a:schemeClr val="tx1"/>
                </a:solidFill>
              </a:rPr>
              <a:t>).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5030" y="2597998"/>
            <a:ext cx="10308766" cy="126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dirty="0">
                <a:solidFill>
                  <a:schemeClr val="tx1"/>
                </a:solidFill>
              </a:rPr>
              <a:t>2. </a:t>
            </a:r>
            <a:r>
              <a:rPr lang="ru-RU" dirty="0" smtClean="0">
                <a:solidFill>
                  <a:schemeClr val="tx1"/>
                </a:solidFill>
              </a:rPr>
              <a:t>Направить по почте запрос, </a:t>
            </a:r>
            <a:r>
              <a:rPr lang="ru-RU" dirty="0">
                <a:solidFill>
                  <a:schemeClr val="tx1"/>
                </a:solidFill>
              </a:rPr>
              <a:t>составленный по форме </a:t>
            </a:r>
            <a:r>
              <a:rPr lang="ru-RU" dirty="0" smtClean="0">
                <a:solidFill>
                  <a:schemeClr val="tx1"/>
                </a:solidFill>
              </a:rPr>
              <a:t>утвержденной приказом </a:t>
            </a:r>
            <a:r>
              <a:rPr lang="ru-RU" dirty="0">
                <a:solidFill>
                  <a:schemeClr val="tx1"/>
                </a:solidFill>
              </a:rPr>
              <a:t>Минэкономразвития РФ от 23.12.2015 № 968 посредством почтовой связи на адрес филиала </a:t>
            </a:r>
            <a:r>
              <a:rPr lang="ru-RU" dirty="0" smtClean="0">
                <a:solidFill>
                  <a:schemeClr val="tx1"/>
                </a:solidFill>
              </a:rPr>
              <a:t>ФГБУ </a:t>
            </a:r>
            <a:r>
              <a:rPr lang="ru-RU" dirty="0">
                <a:solidFill>
                  <a:schemeClr val="tx1"/>
                </a:solidFill>
              </a:rPr>
              <a:t>«Федеральная кадастровая палата Федеральной службы государственной регистрации, кадастра и картографии» по Республике Коми по адресу: г</a:t>
            </a:r>
            <a:r>
              <a:rPr lang="ru-RU" dirty="0" smtClean="0">
                <a:solidFill>
                  <a:schemeClr val="tx1"/>
                </a:solidFill>
              </a:rPr>
              <a:t>. Сыктывкар</a:t>
            </a:r>
            <a:r>
              <a:rPr lang="ru-RU" dirty="0">
                <a:solidFill>
                  <a:schemeClr val="tx1"/>
                </a:solidFill>
              </a:rPr>
              <a:t>, Покровский бульвар, </a:t>
            </a:r>
            <a:r>
              <a:rPr lang="ru-RU" dirty="0" smtClean="0">
                <a:solidFill>
                  <a:schemeClr val="tx1"/>
                </a:solidFill>
              </a:rPr>
              <a:t>д.6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5029" y="3935030"/>
            <a:ext cx="10308763" cy="6305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3. </a:t>
            </a:r>
            <a:r>
              <a:rPr lang="ru-RU" dirty="0" smtClean="0">
                <a:solidFill>
                  <a:schemeClr val="tx1"/>
                </a:solidFill>
              </a:rPr>
              <a:t>Оформить запрос в </a:t>
            </a:r>
            <a:r>
              <a:rPr lang="ru-RU" dirty="0">
                <a:solidFill>
                  <a:schemeClr val="tx1"/>
                </a:solidFill>
              </a:rPr>
              <a:t>виде электронного </a:t>
            </a:r>
            <a:r>
              <a:rPr lang="ru-RU" dirty="0" smtClean="0">
                <a:solidFill>
                  <a:schemeClr val="tx1"/>
                </a:solidFill>
              </a:rPr>
              <a:t>документа </a:t>
            </a:r>
            <a:r>
              <a:rPr lang="ru-RU" dirty="0">
                <a:solidFill>
                  <a:schemeClr val="tx1"/>
                </a:solidFill>
              </a:rPr>
              <a:t>на официальном сайте </a:t>
            </a:r>
            <a:r>
              <a:rPr lang="ru-RU" dirty="0" err="1">
                <a:solidFill>
                  <a:schemeClr val="tx1"/>
                </a:solidFill>
              </a:rPr>
              <a:t>Росреестра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(https</a:t>
            </a:r>
            <a:r>
              <a:rPr lang="ru-RU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//rosreestr.gov.ru</a:t>
            </a:r>
            <a:r>
              <a:rPr lang="ru-RU" dirty="0" smtClean="0">
                <a:solidFill>
                  <a:schemeClr val="tx1"/>
                </a:solidFill>
              </a:rPr>
              <a:t>).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5029" y="4636520"/>
            <a:ext cx="10308763" cy="10224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Документ с реквизитами для платежа будет предоставлен заявителю: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при подаче запроса через многофункциональный центр – сотрудником центра,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при оформлении запроса в электронном виде – информация отобразится в электронном виде.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3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3898" y="552800"/>
            <a:ext cx="10356280" cy="773084"/>
          </a:xfrm>
          <a:noFill/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Для постановки объекта недвижимости на учет в качестве ранее учтенного необходимо обратиться в многофункциональный центр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3898" y="2734887"/>
            <a:ext cx="10356279" cy="14879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 smtClean="0">
                <a:solidFill>
                  <a:schemeClr val="tx1"/>
                </a:solidFill>
              </a:rPr>
              <a:t>В отношении земельного участка к заявлению также </a:t>
            </a:r>
            <a:r>
              <a:rPr lang="ru-RU" sz="1600" dirty="0">
                <a:solidFill>
                  <a:schemeClr val="tx1"/>
                </a:solidFill>
              </a:rPr>
              <a:t>необходимо </a:t>
            </a:r>
            <a:r>
              <a:rPr lang="ru-RU" sz="1600" dirty="0" smtClean="0">
                <a:solidFill>
                  <a:schemeClr val="tx1"/>
                </a:solidFill>
              </a:rPr>
              <a:t>приложить </a:t>
            </a:r>
            <a:r>
              <a:rPr lang="ru-RU" sz="1600" dirty="0">
                <a:solidFill>
                  <a:schemeClr val="tx1"/>
                </a:solidFill>
              </a:rPr>
              <a:t>один из </a:t>
            </a:r>
            <a:r>
              <a:rPr lang="ru-RU" sz="1600" dirty="0" smtClean="0">
                <a:solidFill>
                  <a:schemeClr val="tx1"/>
                </a:solidFill>
              </a:rPr>
              <a:t>следующих документов:</a:t>
            </a:r>
          </a:p>
          <a:p>
            <a:pPr marL="342900" lvl="0" indent="-342900" algn="just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</a:t>
            </a:r>
            <a:r>
              <a:rPr lang="ru-RU" sz="1600" dirty="0" smtClean="0">
                <a:solidFill>
                  <a:schemeClr val="tx1"/>
                </a:solidFill>
              </a:rPr>
              <a:t>остановление (решение) администрации о предоставлении земельного участка на праве пожизненного наследуемого владения или на праве собственности;</a:t>
            </a:r>
          </a:p>
          <a:p>
            <a:pPr marL="342900" lvl="0" indent="-342900" algn="just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с</a:t>
            </a:r>
            <a:r>
              <a:rPr lang="ru-RU" sz="1600" dirty="0" smtClean="0">
                <a:solidFill>
                  <a:schemeClr val="tx1"/>
                </a:solidFill>
              </a:rPr>
              <a:t>видетельство на право </a:t>
            </a:r>
            <a:r>
              <a:rPr lang="ru-RU" sz="1600" dirty="0">
                <a:solidFill>
                  <a:schemeClr val="tx1"/>
                </a:solidFill>
              </a:rPr>
              <a:t>пожизненного наследуемого владения или </a:t>
            </a:r>
            <a:r>
              <a:rPr lang="ru-RU" sz="1600" dirty="0" smtClean="0">
                <a:solidFill>
                  <a:schemeClr val="tx1"/>
                </a:solidFill>
              </a:rPr>
              <a:t>пользования (при условии что в нем будут указаны реквизиты решения (постановления) о предоставлении земельного участка).</a:t>
            </a:r>
          </a:p>
          <a:p>
            <a:pPr lvl="0" algn="just"/>
            <a:r>
              <a:rPr lang="ru-RU" sz="1600" dirty="0" smtClean="0">
                <a:solidFill>
                  <a:schemeClr val="tx1"/>
                </a:solidFill>
              </a:rPr>
              <a:t>В документах должны содержаться сведения о площади земельного участка.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3897" y="4289367"/>
            <a:ext cx="10356279" cy="23691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 smtClean="0">
                <a:solidFill>
                  <a:schemeClr val="tx1"/>
                </a:solidFill>
              </a:rPr>
              <a:t>В отношении зданий (строений) и помещений к заявлению возможно также приложить </a:t>
            </a:r>
            <a:r>
              <a:rPr lang="ru-RU" sz="1600" dirty="0">
                <a:solidFill>
                  <a:schemeClr val="tx1"/>
                </a:solidFill>
              </a:rPr>
              <a:t>один из следующих документов:</a:t>
            </a:r>
          </a:p>
          <a:p>
            <a:pPr marL="342900" lvl="0" indent="-342900" algn="just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Договор с указанием в нем сведений о площади объекта, на котором стоит штамп БТИ о регистрации права.</a:t>
            </a:r>
            <a:endParaRPr lang="ru-RU" sz="1600" dirty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Технический паспорт на объект, выданный до 01 апреля 2012 года.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Если приложенные к заявлению документы не будут свидетельствовать о том, что объект является ранее учтенным и из БТИ поступят сведения о том, что объект не стоял на учете, орган регистрации прав примет решение об отказе во внесении сведений в ЕГРН. В этом случае необходимо обратиться к кадастровому инженеру за оформлением технического плана на объект недвижимого имущества и </a:t>
            </a:r>
            <a:r>
              <a:rPr lang="ru-RU" sz="1600" dirty="0" smtClean="0">
                <a:solidFill>
                  <a:schemeClr val="tx1"/>
                </a:solidFill>
              </a:rPr>
              <a:t>в орган регистрации прав с заявлением о постановке объекта на учет.</a:t>
            </a:r>
            <a:endParaRPr lang="ru-RU" sz="1600" dirty="0">
              <a:solidFill>
                <a:schemeClr val="tx1"/>
              </a:solidFill>
            </a:endParaRPr>
          </a:p>
          <a:p>
            <a:pPr lvl="0" algn="just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3898" y="1467201"/>
            <a:ext cx="10356280" cy="12001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Специалист многофункционального центра подготовит заявление о </a:t>
            </a:r>
            <a:r>
              <a:rPr lang="ru-RU" sz="1600" dirty="0" smtClean="0">
                <a:solidFill>
                  <a:schemeClr val="tx1"/>
                </a:solidFill>
              </a:rPr>
              <a:t>внесении сведений в ЕГРН об объекте недвижимости в качестве ранее учтенного, </a:t>
            </a:r>
            <a:r>
              <a:rPr lang="ru-RU" sz="1600" dirty="0">
                <a:solidFill>
                  <a:schemeClr val="tx1"/>
                </a:solidFill>
              </a:rPr>
              <a:t>которое после ознакомления и проверки его содержания, необходимо подписать </a:t>
            </a:r>
            <a:r>
              <a:rPr lang="ru-RU" sz="1600" dirty="0" smtClean="0">
                <a:solidFill>
                  <a:schemeClr val="tx1"/>
                </a:solidFill>
              </a:rPr>
              <a:t>заявителю (в частности, в отношении объектов капитального строительства в заявлении важно правильно указать вид объекта – здание (строение) или помещение)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34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465" y="556954"/>
            <a:ext cx="10547068" cy="773084"/>
          </a:xfr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Способы представления документов в орган регистрации прав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36213" y="2211184"/>
            <a:ext cx="3966565" cy="27515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Обратиться в </a:t>
            </a:r>
            <a:r>
              <a:rPr lang="ru-RU" dirty="0">
                <a:solidFill>
                  <a:schemeClr val="tx1"/>
                </a:solidFill>
              </a:rPr>
              <a:t>офисы многофункционального центра по оказанию государственных и муниципальных услуг, адреса и телефоны которых размещены на официальном сайте </a:t>
            </a:r>
            <a:r>
              <a:rPr lang="ru-RU" dirty="0" err="1">
                <a:solidFill>
                  <a:schemeClr val="tx1"/>
                </a:solidFill>
              </a:rPr>
              <a:t>Росреестра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ctr"/>
            <a:r>
              <a:rPr lang="en-US" dirty="0" smtClean="0">
                <a:solidFill>
                  <a:schemeClr val="tx1"/>
                </a:solidFill>
              </a:rPr>
              <a:t>(https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//rosreestr.gov.ru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08125" y="2211184"/>
            <a:ext cx="4662052" cy="12219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Направить документы по почте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4580313" y="1446415"/>
            <a:ext cx="1529542" cy="6068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09855" y="1446415"/>
            <a:ext cx="1654232" cy="6483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03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2342" y="552800"/>
            <a:ext cx="10281451" cy="773084"/>
          </a:xfrm>
          <a:noFill/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Как представить документы в орган регистрации </a:t>
            </a:r>
            <a: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прав</a:t>
            </a:r>
            <a:b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через </a:t>
            </a: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многофункциональный центр: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67439" y="1512917"/>
            <a:ext cx="9691256" cy="7148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Заявитель должен обратиться в </a:t>
            </a:r>
            <a:r>
              <a:rPr lang="ru-RU" dirty="0">
                <a:solidFill>
                  <a:schemeClr val="tx1"/>
                </a:solidFill>
              </a:rPr>
              <a:t>многофункциональный </a:t>
            </a:r>
            <a:r>
              <a:rPr lang="ru-RU" dirty="0" smtClean="0">
                <a:solidFill>
                  <a:schemeClr val="tx1"/>
                </a:solidFill>
              </a:rPr>
              <a:t>центр по </a:t>
            </a:r>
            <a:r>
              <a:rPr lang="ru-RU" dirty="0">
                <a:solidFill>
                  <a:schemeClr val="tx1"/>
                </a:solidFill>
              </a:rPr>
              <a:t>оказанию государственных и муниципальных </a:t>
            </a:r>
            <a:r>
              <a:rPr lang="ru-RU" dirty="0" smtClean="0">
                <a:solidFill>
                  <a:schemeClr val="tx1"/>
                </a:solidFill>
              </a:rPr>
              <a:t>услуг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67438" y="2414844"/>
            <a:ext cx="9691255" cy="8395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dirty="0">
                <a:solidFill>
                  <a:schemeClr val="tx1"/>
                </a:solidFill>
              </a:rPr>
              <a:t>2. </a:t>
            </a:r>
            <a:r>
              <a:rPr lang="ru-RU" dirty="0" smtClean="0">
                <a:solidFill>
                  <a:schemeClr val="tx1"/>
                </a:solidFill>
              </a:rPr>
              <a:t>Специалист многофункционального центра подготовит заявление о государственной регистрации права на объект недвижимости, которое после ознакомления и проверки его содержания, необходимо подписать заявителю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67438" y="3385383"/>
            <a:ext cx="9691255" cy="7273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3. </a:t>
            </a:r>
            <a:r>
              <a:rPr lang="ru-RU" dirty="0" smtClean="0">
                <a:solidFill>
                  <a:schemeClr val="tx1"/>
                </a:solidFill>
              </a:rPr>
              <a:t>К заявлению необходимо приложить правоустанавливающий документ на объект недвижимости и его копию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67437" y="4343390"/>
            <a:ext cx="9691255" cy="15871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4. Документы будут рассмотрены органом регистрации прав в течение 5 рабочих дней с </a:t>
            </a:r>
            <a:r>
              <a:rPr lang="ru-RU" dirty="0">
                <a:solidFill>
                  <a:schemeClr val="tx1"/>
                </a:solidFill>
              </a:rPr>
              <a:t>даты приема многофункциональным центром заявления </a:t>
            </a:r>
            <a:r>
              <a:rPr lang="ru-RU" dirty="0" smtClean="0">
                <a:solidFill>
                  <a:schemeClr val="tx1"/>
                </a:solidFill>
              </a:rPr>
              <a:t>и прилагаемых </a:t>
            </a:r>
            <a:r>
              <a:rPr lang="ru-RU" dirty="0">
                <a:solidFill>
                  <a:schemeClr val="tx1"/>
                </a:solidFill>
              </a:rPr>
              <a:t>к нему документов </a:t>
            </a:r>
            <a:r>
              <a:rPr lang="ru-RU" dirty="0" smtClean="0">
                <a:solidFill>
                  <a:schemeClr val="tx1"/>
                </a:solidFill>
              </a:rPr>
              <a:t>– если право возникло на </a:t>
            </a:r>
            <a:r>
              <a:rPr lang="ru-RU" dirty="0">
                <a:solidFill>
                  <a:schemeClr val="tx1"/>
                </a:solidFill>
              </a:rPr>
              <a:t>основании нотариально удостоверенной сделки, свидетельства о праве на наследство, свидетельства о праве собственности на долю в общем имуществе </a:t>
            </a:r>
            <a:r>
              <a:rPr lang="ru-RU" dirty="0" smtClean="0">
                <a:solidFill>
                  <a:schemeClr val="tx1"/>
                </a:solidFill>
              </a:rPr>
              <a:t>супругов.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иных случаях срок рассмотрения документов составит 9 рабочих дней. 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0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39" y="552800"/>
            <a:ext cx="9691254" cy="773084"/>
          </a:xfrm>
          <a:noFill/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Как направить документы в орган регистрации прав почтой: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62539" y="1396538"/>
            <a:ext cx="9691256" cy="806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1. </a:t>
            </a:r>
            <a:r>
              <a:rPr lang="ru-RU" dirty="0" smtClean="0">
                <a:solidFill>
                  <a:schemeClr val="tx1"/>
                </a:solidFill>
              </a:rPr>
              <a:t>Заявитель должен обратиться к нотариусу для оформления заявления поскольку согласно требованиям законодательства </a:t>
            </a:r>
            <a:r>
              <a:rPr lang="ru-RU" dirty="0">
                <a:solidFill>
                  <a:schemeClr val="tx1"/>
                </a:solidFill>
              </a:rPr>
              <a:t>подлинность </a:t>
            </a:r>
            <a:r>
              <a:rPr lang="ru-RU" dirty="0" smtClean="0">
                <a:solidFill>
                  <a:schemeClr val="tx1"/>
                </a:solidFill>
              </a:rPr>
              <a:t>подпись </a:t>
            </a:r>
            <a:r>
              <a:rPr lang="ru-RU" dirty="0">
                <a:solidFill>
                  <a:schemeClr val="tx1"/>
                </a:solidFill>
              </a:rPr>
              <a:t>заявителя на заявлении должна быть засвидетельствована в нотариальном </a:t>
            </a:r>
            <a:r>
              <a:rPr lang="ru-RU" dirty="0" smtClean="0">
                <a:solidFill>
                  <a:schemeClr val="tx1"/>
                </a:solidFill>
              </a:rPr>
              <a:t>порядке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62540" y="2273519"/>
            <a:ext cx="9691255" cy="6276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dirty="0">
                <a:solidFill>
                  <a:schemeClr val="tx1"/>
                </a:solidFill>
              </a:rPr>
              <a:t>2. Если заявление о регистрации прав оформляется по доверенности такая доверенность должна быть удостоверена  в нотариальном порядке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62537" y="2971796"/>
            <a:ext cx="9691255" cy="8603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3. </a:t>
            </a:r>
            <a:r>
              <a:rPr lang="ru-RU" dirty="0" smtClean="0">
                <a:solidFill>
                  <a:schemeClr val="tx1"/>
                </a:solidFill>
              </a:rPr>
              <a:t>К заявлению должна быть приложена </a:t>
            </a:r>
            <a:r>
              <a:rPr lang="ru-RU" dirty="0">
                <a:solidFill>
                  <a:schemeClr val="tx1"/>
                </a:solidFill>
              </a:rPr>
              <a:t>копия документа, удостоверяющего личность физического лица (</a:t>
            </a:r>
            <a:r>
              <a:rPr lang="ru-RU" dirty="0" smtClean="0">
                <a:solidFill>
                  <a:schemeClr val="tx1"/>
                </a:solidFill>
              </a:rPr>
              <a:t>правообладателя), </a:t>
            </a:r>
            <a:r>
              <a:rPr lang="ru-RU" dirty="0">
                <a:solidFill>
                  <a:schemeClr val="tx1"/>
                </a:solidFill>
              </a:rPr>
              <a:t>и копия документа, удостоверяющего личность </a:t>
            </a:r>
            <a:r>
              <a:rPr lang="ru-RU" dirty="0" smtClean="0">
                <a:solidFill>
                  <a:schemeClr val="tx1"/>
                </a:solidFill>
              </a:rPr>
              <a:t>представителя правообладателя (если заявление подается представителем правообладателя)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2537" y="5511338"/>
            <a:ext cx="9691255" cy="8478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. Обратиться в отделение «Почты России» и оформить отправку заявления и приложенных к нему документов посредством </a:t>
            </a:r>
            <a:r>
              <a:rPr lang="ru-RU" dirty="0">
                <a:solidFill>
                  <a:schemeClr val="tx1"/>
                </a:solidFill>
              </a:rPr>
              <a:t>почтового отправления с объявленной ценностью при его пересылке, описью вложения и уведомлением о вручении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62537" y="3931919"/>
            <a:ext cx="9691255" cy="14547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4. Сформировать пакет документов – заявление, копия документа, удостоверяющего личность, доверенность (при необходимости) и правоустанавливающий документ с копией.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Необходимо обратить внимание, что если право на объект возникло на основании договора – представить документы почтой можно только в том случае, если такой договор был нотариально удостоверен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7" y="0"/>
            <a:ext cx="12202194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3826" y="72122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ru-RU" b="1" i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ru-RU" b="1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ru-RU" b="1" i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ru-RU" b="1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ru-RU" sz="6600" dirty="0" smtClean="0">
                <a:solidFill>
                  <a:schemeClr val="accent1"/>
                </a:solidFill>
                <a:latin typeface="Segoe UI Light" panose="020B0502040204020203" pitchFamily="34" charset="0"/>
              </a:rPr>
              <a:t>Спасибо за внимание!</a:t>
            </a:r>
            <a:endParaRPr lang="ru-RU" sz="6600" dirty="0">
              <a:solidFill>
                <a:schemeClr val="accent1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5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78920" y="405716"/>
            <a:ext cx="9925397" cy="889461"/>
          </a:xfrm>
          <a:prstGeom prst="rect">
            <a:avLst/>
          </a:prstGeom>
          <a:solidFill>
            <a:srgbClr val="0073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 Light" panose="020B0502040204020203" pitchFamily="34" charset="0"/>
              </a:rPr>
              <a:t>Какие права на объекты недвижимого имущества можно </a:t>
            </a:r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 Light" panose="020B0502040204020203" pitchFamily="34" charset="0"/>
              </a:rPr>
              <a:t>оформить БЕСПЛАТНО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UI Light" panose="020B0502040204020203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4089863" y="1337187"/>
            <a:ext cx="386343" cy="2377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138842" y="1611709"/>
            <a:ext cx="5020885" cy="15963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Права, которые были зарегистрированы в установленном законодательством порядке </a:t>
            </a:r>
            <a:r>
              <a:rPr lang="ru-RU" u="sng" dirty="0" smtClean="0">
                <a:solidFill>
                  <a:schemeClr val="tx1"/>
                </a:solidFill>
              </a:rPr>
              <a:t>до 31 января 1998 года</a:t>
            </a:r>
            <a:r>
              <a:rPr lang="ru-RU" dirty="0" smtClean="0">
                <a:solidFill>
                  <a:schemeClr val="tx1"/>
                </a:solidFill>
              </a:rPr>
              <a:t> (на правоустанавливающем документе стоит штамп о регистрации прав или выдан отдельный документ о регистрации таких прав)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6899564" y="1429472"/>
            <a:ext cx="465512" cy="2746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899564" y="1778605"/>
            <a:ext cx="4281054" cy="14294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Права, которые возникли </a:t>
            </a:r>
            <a:r>
              <a:rPr lang="ru-RU" u="sng" dirty="0" smtClean="0">
                <a:solidFill>
                  <a:schemeClr val="tx1"/>
                </a:solidFill>
              </a:rPr>
              <a:t>до 31 января 1998 года </a:t>
            </a:r>
            <a:r>
              <a:rPr lang="ru-RU" dirty="0" smtClean="0">
                <a:solidFill>
                  <a:schemeClr val="tx1"/>
                </a:solidFill>
              </a:rPr>
              <a:t>в силу иных обстоятельств (в силу закона) вне зависимости от того были ли они зарегистрированы в установленном порядке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230284" y="3208065"/>
            <a:ext cx="0" cy="27272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230284" y="3441469"/>
            <a:ext cx="349134" cy="83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1679170" y="3291198"/>
            <a:ext cx="4480557" cy="6074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Право зарегистрировано органами технической инвентаризации (БТИ)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1230284" y="4414058"/>
            <a:ext cx="34913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654231" y="3981796"/>
            <a:ext cx="4505497" cy="11222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Права на земельные участки,  зарегистрированные земельными комитетами при администрациях муниципальных образований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1238596" y="5926974"/>
            <a:ext cx="340822" cy="83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1654232" y="5187142"/>
            <a:ext cx="4505497" cy="14131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Право на жилое помещение, приобретенное по договору приватизации жилого помещения и зарегистрированное в администрации муниципального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6396639" y="3025831"/>
            <a:ext cx="3" cy="21031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6396639" y="3823854"/>
            <a:ext cx="34498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6899564" y="3374965"/>
            <a:ext cx="4281054" cy="8229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Права, возникшие на основании свидетельства о праве на наследство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6396639" y="5128954"/>
            <a:ext cx="34498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6899564" y="4264428"/>
            <a:ext cx="4281054" cy="19534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Права, </a:t>
            </a:r>
            <a:r>
              <a:rPr lang="ru-RU" dirty="0" smtClean="0">
                <a:solidFill>
                  <a:schemeClr val="tx1"/>
                </a:solidFill>
              </a:rPr>
              <a:t>на квартиру или гараж в случае, если </a:t>
            </a:r>
            <a:r>
              <a:rPr lang="ru-RU" dirty="0">
                <a:solidFill>
                  <a:schemeClr val="tx1"/>
                </a:solidFill>
              </a:rPr>
              <a:t>ч</a:t>
            </a:r>
            <a:r>
              <a:rPr lang="ru-RU" dirty="0" smtClean="0">
                <a:solidFill>
                  <a:schemeClr val="tx1"/>
                </a:solidFill>
              </a:rPr>
              <a:t>лен </a:t>
            </a:r>
            <a:r>
              <a:rPr lang="ru-RU" dirty="0">
                <a:solidFill>
                  <a:schemeClr val="tx1"/>
                </a:solidFill>
              </a:rPr>
              <a:t>жилищного, </a:t>
            </a:r>
            <a:r>
              <a:rPr lang="ru-RU" dirty="0" smtClean="0">
                <a:solidFill>
                  <a:schemeClr val="tx1"/>
                </a:solidFill>
              </a:rPr>
              <a:t>жилищно-строительного или гаражного кооператива полностью выплатил паевой взнос за такой объект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396639" y="3017520"/>
            <a:ext cx="502925" cy="39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70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510208"/>
            <a:ext cx="10515600" cy="773084"/>
          </a:xfrm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Алгоритм </a:t>
            </a: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действий правообладателя для оформления прав на объект недвижимости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82290" y="1283292"/>
            <a:ext cx="5303520" cy="4135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</a:rPr>
              <a:t>Найти документы на объект недвижимого имущества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6164" y="2237157"/>
            <a:ext cx="9642767" cy="5891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Определить </a:t>
            </a:r>
            <a:r>
              <a:rPr lang="ru-RU" sz="1600" dirty="0">
                <a:solidFill>
                  <a:schemeClr val="tx1"/>
                </a:solidFill>
              </a:rPr>
              <a:t>стоит ли объект на кадастровом учете (присвоен ли </a:t>
            </a:r>
            <a:r>
              <a:rPr lang="ru-RU" sz="1600" dirty="0" smtClean="0">
                <a:solidFill>
                  <a:schemeClr val="tx1"/>
                </a:solidFill>
              </a:rPr>
              <a:t>объекту кадастровый </a:t>
            </a:r>
            <a:r>
              <a:rPr lang="ru-RU" sz="1600" dirty="0">
                <a:solidFill>
                  <a:schemeClr val="tx1"/>
                </a:solidFill>
              </a:rPr>
              <a:t>номер) и </a:t>
            </a:r>
            <a:r>
              <a:rPr lang="ru-RU" sz="1600" dirty="0" smtClean="0">
                <a:solidFill>
                  <a:schemeClr val="tx1"/>
                </a:solidFill>
              </a:rPr>
              <a:t>убедиться что права на объект </a:t>
            </a:r>
            <a:r>
              <a:rPr lang="ru-RU" sz="1600" dirty="0">
                <a:solidFill>
                  <a:schemeClr val="tx1"/>
                </a:solidFill>
              </a:rPr>
              <a:t>недвижимости </a:t>
            </a:r>
            <a:r>
              <a:rPr lang="ru-RU" sz="1600" dirty="0" smtClean="0">
                <a:solidFill>
                  <a:schemeClr val="tx1"/>
                </a:solidFill>
              </a:rPr>
              <a:t>не зарегистрированы в ЕГРН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46909" y="3366644"/>
            <a:ext cx="4580314" cy="8458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Если объект недвижимости стоит на учете (имеет кадастровый номер) - обратиться с заявлением о государственной регистрации права на него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9996" y="3192106"/>
            <a:ext cx="5293818" cy="11720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</a:rPr>
              <a:t>Если объект не стоит на учете – обратиться с заявлением о внесении в ЕГРН сведений о ранее учтенном объекте недвижимого имущества (при наличии необходимых документов) или с заявлением об учете объекта (с приложением технического или межевого плана)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04509" y="4804752"/>
            <a:ext cx="6617617" cy="6483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После внесения сведений об объекте в ЕГРН - </a:t>
            </a:r>
            <a:r>
              <a:rPr lang="ru-RU" sz="1600" dirty="0">
                <a:solidFill>
                  <a:schemeClr val="tx1"/>
                </a:solidFill>
              </a:rPr>
              <a:t>обратиться с заявлением о государственной </a:t>
            </a:r>
            <a:r>
              <a:rPr lang="ru-RU" sz="1600" dirty="0" smtClean="0">
                <a:solidFill>
                  <a:schemeClr val="tx1"/>
                </a:solidFill>
              </a:rPr>
              <a:t>регистрации </a:t>
            </a:r>
            <a:r>
              <a:rPr lang="ru-RU" sz="1600" dirty="0">
                <a:solidFill>
                  <a:schemeClr val="tx1"/>
                </a:solidFill>
              </a:rPr>
              <a:t>права на </a:t>
            </a:r>
            <a:r>
              <a:rPr lang="ru-RU" sz="1600" dirty="0" smtClean="0">
                <a:solidFill>
                  <a:schemeClr val="tx1"/>
                </a:solidFill>
              </a:rPr>
              <a:t>него</a:t>
            </a:r>
            <a:r>
              <a:rPr 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5840" y="5885411"/>
            <a:ext cx="10507973" cy="4904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Получить документы после государственной регистрации права на объект недвижимости 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6434050" y="1823611"/>
            <a:ext cx="8312" cy="3543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5194761" y="2892829"/>
            <a:ext cx="374766" cy="3990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838902" y="2855435"/>
            <a:ext cx="307913" cy="3075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8786553" y="4453546"/>
            <a:ext cx="0" cy="3221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8786553" y="5478086"/>
            <a:ext cx="8312" cy="3574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649287" y="4364183"/>
            <a:ext cx="8313" cy="13383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00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396" y="365125"/>
            <a:ext cx="10572404" cy="1006475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Какие документы могут быть </a:t>
            </a:r>
            <a: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правоустанавливающими</a:t>
            </a:r>
            <a:b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2000" b="1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индивидуальный </a:t>
            </a:r>
            <a:r>
              <a:rPr lang="ru-RU" sz="2000" b="1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жилой дом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1396" y="2635131"/>
            <a:ext cx="10572404" cy="4904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>
                <a:solidFill>
                  <a:schemeClr val="tx1"/>
                </a:solidFill>
              </a:rPr>
              <a:t>Свидетельство о праве на наследство (по закону или по завещанию), выданное нотариусом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1396" y="1463040"/>
            <a:ext cx="10572404" cy="3574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1. Договор на предоставление земельного участка для строительства индивидуального жилого дома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0010" y="3217022"/>
            <a:ext cx="10573789" cy="4904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4. </a:t>
            </a:r>
            <a:r>
              <a:rPr lang="ru-RU" dirty="0">
                <a:solidFill>
                  <a:schemeClr val="tx1"/>
                </a:solidFill>
              </a:rPr>
              <a:t>Нотариально удостоверенный договор купли-продажи, дарения, мены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0010" y="4372494"/>
            <a:ext cx="10573790" cy="5611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6. </a:t>
            </a:r>
            <a:r>
              <a:rPr lang="ru-RU" dirty="0">
                <a:solidFill>
                  <a:schemeClr val="tx1"/>
                </a:solidFill>
              </a:rPr>
              <a:t>Свидетельство о праве собственности на долю в общем имуществе супругов, выданное нотариусом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0010" y="3798914"/>
            <a:ext cx="10573790" cy="482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5. </a:t>
            </a:r>
            <a:r>
              <a:rPr lang="ru-RU" dirty="0">
                <a:solidFill>
                  <a:schemeClr val="tx1"/>
                </a:solidFill>
              </a:rPr>
              <a:t>Вступившее в законную силу решение </a:t>
            </a:r>
            <a:r>
              <a:rPr lang="ru-RU" dirty="0" smtClean="0">
                <a:solidFill>
                  <a:schemeClr val="tx1"/>
                </a:solidFill>
              </a:rPr>
              <a:t>суда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0009" y="5025045"/>
            <a:ext cx="10573790" cy="6109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7. </a:t>
            </a:r>
            <a:r>
              <a:rPr lang="ru-RU" dirty="0">
                <a:solidFill>
                  <a:schemeClr val="tx1"/>
                </a:solidFill>
              </a:rPr>
              <a:t>Постановление </a:t>
            </a:r>
            <a:r>
              <a:rPr lang="ru-RU" dirty="0" smtClean="0">
                <a:solidFill>
                  <a:schemeClr val="tx1"/>
                </a:solidFill>
              </a:rPr>
              <a:t>администрации </a:t>
            </a:r>
            <a:r>
              <a:rPr lang="ru-RU" dirty="0">
                <a:solidFill>
                  <a:schemeClr val="tx1"/>
                </a:solidFill>
              </a:rPr>
              <a:t>о вводе в эксплуатацию (завершении строительства) индивидуального жилого дома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1396" y="1911927"/>
            <a:ext cx="10572404" cy="6317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2. Решение администрации о предоставлении </a:t>
            </a:r>
            <a:r>
              <a:rPr lang="ru-RU" dirty="0">
                <a:solidFill>
                  <a:schemeClr val="tx1"/>
                </a:solidFill>
              </a:rPr>
              <a:t>земельного участка для строительства индивидуального жилого дома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0009" y="5727469"/>
            <a:ext cx="10573790" cy="4655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8. Иные документы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18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396" y="365125"/>
            <a:ext cx="10572404" cy="1006475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Какие документы могут быть правоустанавливающими </a:t>
            </a:r>
            <a: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2000" b="1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квартиру (комнату) в многоквартирном жилом доме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1396" y="2473044"/>
            <a:ext cx="10572404" cy="502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>
                <a:solidFill>
                  <a:schemeClr val="tx1"/>
                </a:solidFill>
              </a:rPr>
              <a:t>Нотариально удостоверенный договор купли-продажи, дарения, </a:t>
            </a:r>
            <a:r>
              <a:rPr lang="ru-RU" dirty="0" smtClean="0">
                <a:solidFill>
                  <a:schemeClr val="tx1"/>
                </a:solidFill>
              </a:rPr>
              <a:t>мены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1396" y="1463040"/>
            <a:ext cx="10572404" cy="3574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1. Договор приватизации жилого помещения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0010" y="3046623"/>
            <a:ext cx="10573789" cy="482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4. Вступившее в законную силу решение суда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0010" y="4347558"/>
            <a:ext cx="10573790" cy="548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6. Договор инвестирования (строительства) жилого помещения или соглашение об уступке прав по такому договору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0010" y="3624350"/>
            <a:ext cx="10573790" cy="5652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5. Справка </a:t>
            </a:r>
            <a:r>
              <a:rPr lang="ru-RU" dirty="0">
                <a:solidFill>
                  <a:schemeClr val="tx1"/>
                </a:solidFill>
              </a:rPr>
              <a:t>жилищно-строительного кооператива о том, что член такого кооператива полностью выплатил паевой взнос за квартиру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0010" y="4995949"/>
            <a:ext cx="10573790" cy="5070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7. </a:t>
            </a:r>
            <a:r>
              <a:rPr lang="ru-RU" dirty="0">
                <a:solidFill>
                  <a:schemeClr val="tx1"/>
                </a:solidFill>
              </a:rPr>
              <a:t>Свидетельство о праве собственности на долю в общем имуществе супругов, выданное </a:t>
            </a:r>
            <a:r>
              <a:rPr lang="ru-RU" dirty="0" smtClean="0">
                <a:solidFill>
                  <a:schemeClr val="tx1"/>
                </a:solidFill>
              </a:rPr>
              <a:t>нотариусом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1396" y="1911927"/>
            <a:ext cx="10572404" cy="490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2. Свидетельство </a:t>
            </a:r>
            <a:r>
              <a:rPr lang="ru-RU" dirty="0">
                <a:solidFill>
                  <a:schemeClr val="tx1"/>
                </a:solidFill>
              </a:rPr>
              <a:t>о праве на наследство (по закону или по завещанию), выданное нотариусом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0010" y="5660967"/>
            <a:ext cx="10573790" cy="4655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8. Иные документы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396" y="365125"/>
            <a:ext cx="10572404" cy="1006475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Какие документы могут быть </a:t>
            </a:r>
            <a: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правоустанавливающими</a:t>
            </a:r>
            <a:b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 smtClean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2000" b="1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гараж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1396" y="2335864"/>
            <a:ext cx="10572404" cy="4198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>
                <a:solidFill>
                  <a:schemeClr val="tx1"/>
                </a:solidFill>
              </a:rPr>
              <a:t>Нотариально удостоверенный договор купли-продажи, дарения, </a:t>
            </a:r>
            <a:r>
              <a:rPr lang="ru-RU" dirty="0" smtClean="0">
                <a:solidFill>
                  <a:schemeClr val="tx1"/>
                </a:solidFill>
              </a:rPr>
              <a:t>мены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0010" y="2851269"/>
            <a:ext cx="10573789" cy="4156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>
                <a:solidFill>
                  <a:schemeClr val="tx1"/>
                </a:solidFill>
              </a:rPr>
              <a:t>Свидетельство о праве на наследство (по закону или по завещанию), выданное </a:t>
            </a:r>
            <a:r>
              <a:rPr lang="ru-RU" dirty="0" smtClean="0">
                <a:solidFill>
                  <a:schemeClr val="tx1"/>
                </a:solidFill>
              </a:rPr>
              <a:t>нотариусом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0010" y="3973492"/>
            <a:ext cx="10573790" cy="511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. Договор инвестирования (строительства) гаража или соглашение об уступке прав по такому договору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0010" y="3362495"/>
            <a:ext cx="10573790" cy="5154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Вступившее в законную силу решение суда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0010" y="5137265"/>
            <a:ext cx="10573790" cy="432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7. </a:t>
            </a:r>
            <a:r>
              <a:rPr lang="ru-RU" dirty="0">
                <a:solidFill>
                  <a:schemeClr val="tx1"/>
                </a:solidFill>
              </a:rPr>
              <a:t>Свидетельство о праве собственности на долю в общем имуществе супругов, выданное </a:t>
            </a:r>
            <a:r>
              <a:rPr lang="ru-RU" dirty="0" smtClean="0">
                <a:solidFill>
                  <a:schemeClr val="tx1"/>
                </a:solidFill>
              </a:rPr>
              <a:t>нотариусом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1395" y="1467190"/>
            <a:ext cx="10572404" cy="7730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Справка </a:t>
            </a:r>
            <a:r>
              <a:rPr lang="ru-RU" dirty="0" smtClean="0">
                <a:solidFill>
                  <a:schemeClr val="tx1"/>
                </a:solidFill>
              </a:rPr>
              <a:t>гаражно-строительного </a:t>
            </a:r>
            <a:r>
              <a:rPr lang="ru-RU" dirty="0">
                <a:solidFill>
                  <a:schemeClr val="tx1"/>
                </a:solidFill>
              </a:rPr>
              <a:t>кооператива о том, что член такого кооператива полностью выплатил паевой взнос за </a:t>
            </a:r>
            <a:r>
              <a:rPr lang="ru-RU" dirty="0" smtClean="0">
                <a:solidFill>
                  <a:schemeClr val="tx1"/>
                </a:solidFill>
              </a:rPr>
              <a:t>гараж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0010" y="5660967"/>
            <a:ext cx="10573790" cy="4655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8. Иные документы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0010" y="4621876"/>
            <a:ext cx="10573789" cy="3906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6. Постановление </a:t>
            </a:r>
            <a:r>
              <a:rPr lang="ru-RU" dirty="0">
                <a:solidFill>
                  <a:schemeClr val="tx1"/>
                </a:solidFill>
              </a:rPr>
              <a:t>а</a:t>
            </a:r>
            <a:r>
              <a:rPr lang="ru-RU" dirty="0" smtClean="0">
                <a:solidFill>
                  <a:schemeClr val="tx1"/>
                </a:solidFill>
              </a:rPr>
              <a:t>дминистрации </a:t>
            </a:r>
            <a:r>
              <a:rPr lang="ru-RU" dirty="0">
                <a:solidFill>
                  <a:schemeClr val="tx1"/>
                </a:solidFill>
              </a:rPr>
              <a:t>о вводе в эксплуатацию (завершении строительства</a:t>
            </a:r>
            <a:r>
              <a:rPr lang="ru-RU" dirty="0" smtClean="0">
                <a:solidFill>
                  <a:schemeClr val="tx1"/>
                </a:solidFill>
              </a:rPr>
              <a:t>) гаража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1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396" y="365125"/>
            <a:ext cx="10572404" cy="1006475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Какие документы могут быть правоустанавливающими </a:t>
            </a:r>
            <a:b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2000" b="1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нежилое помещение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1396" y="2727757"/>
            <a:ext cx="10572404" cy="4198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>
                <a:solidFill>
                  <a:schemeClr val="tx1"/>
                </a:solidFill>
              </a:rPr>
              <a:t>Нотариально удостоверенный договор купли-продажи, дарения, </a:t>
            </a:r>
            <a:r>
              <a:rPr lang="ru-RU" dirty="0" smtClean="0">
                <a:solidFill>
                  <a:schemeClr val="tx1"/>
                </a:solidFill>
              </a:rPr>
              <a:t>мены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0010" y="3243162"/>
            <a:ext cx="10573789" cy="4156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>
                <a:solidFill>
                  <a:schemeClr val="tx1"/>
                </a:solidFill>
              </a:rPr>
              <a:t>Свидетельство о праве на наследство (по закону или по завещанию), выданное </a:t>
            </a:r>
            <a:r>
              <a:rPr lang="ru-RU" dirty="0" smtClean="0">
                <a:solidFill>
                  <a:schemeClr val="tx1"/>
                </a:solidFill>
              </a:rPr>
              <a:t>нотариусом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0010" y="4365385"/>
            <a:ext cx="10573790" cy="511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Свидетельство о праве собственности на долю в общем имуществе супругов, выданное нотариусом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0010" y="3754388"/>
            <a:ext cx="10573790" cy="5154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Вступившее в законную силу решение суда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1395" y="1859083"/>
            <a:ext cx="10572404" cy="7730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1. Договор </a:t>
            </a:r>
            <a:r>
              <a:rPr lang="ru-RU" dirty="0">
                <a:solidFill>
                  <a:schemeClr val="tx1"/>
                </a:solidFill>
              </a:rPr>
              <a:t>инвестирования (строительства) </a:t>
            </a:r>
            <a:r>
              <a:rPr lang="ru-RU" dirty="0" smtClean="0">
                <a:solidFill>
                  <a:schemeClr val="tx1"/>
                </a:solidFill>
              </a:rPr>
              <a:t>помещения </a:t>
            </a:r>
            <a:r>
              <a:rPr lang="ru-RU" dirty="0">
                <a:solidFill>
                  <a:schemeClr val="tx1"/>
                </a:solidFill>
              </a:rPr>
              <a:t>или соглашение об уступке прав по такому договору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0010" y="4972203"/>
            <a:ext cx="10573790" cy="4655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6</a:t>
            </a:r>
            <a:r>
              <a:rPr lang="ru-RU" dirty="0" smtClean="0">
                <a:solidFill>
                  <a:schemeClr val="tx1"/>
                </a:solidFill>
              </a:rPr>
              <a:t>. Иные документы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0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396" y="365125"/>
            <a:ext cx="10572404" cy="1006475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Какие документы могут быть правоустанавливающими </a:t>
            </a:r>
            <a:b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2000" b="1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нежилое здание (строение)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0009" y="2418978"/>
            <a:ext cx="10572404" cy="4364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>
                <a:solidFill>
                  <a:schemeClr val="tx1"/>
                </a:solidFill>
              </a:rPr>
              <a:t>Нотариально удостоверенный договор купли-продажи, дарения, </a:t>
            </a:r>
            <a:r>
              <a:rPr lang="ru-RU" dirty="0" smtClean="0">
                <a:solidFill>
                  <a:schemeClr val="tx1"/>
                </a:solidFill>
              </a:rPr>
              <a:t>мены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0009" y="3025818"/>
            <a:ext cx="10573789" cy="4156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>
                <a:solidFill>
                  <a:schemeClr val="tx1"/>
                </a:solidFill>
              </a:rPr>
              <a:t>Свидетельство о праве на наследство (по закону или по завещанию), выданное </a:t>
            </a:r>
            <a:r>
              <a:rPr lang="ru-RU" dirty="0" smtClean="0">
                <a:solidFill>
                  <a:schemeClr val="tx1"/>
                </a:solidFill>
              </a:rPr>
              <a:t>нотариусом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0009" y="4222866"/>
            <a:ext cx="10573790" cy="511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Свидетельство о праве собственности на долю в общем имуществе супругов, выданное нотариусом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0009" y="3611869"/>
            <a:ext cx="10573790" cy="4405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Вступившее в законную силу решение суда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0009" y="1758133"/>
            <a:ext cx="10572404" cy="4364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>
                <a:solidFill>
                  <a:schemeClr val="tx1"/>
                </a:solidFill>
              </a:rPr>
              <a:t>Постановление </a:t>
            </a:r>
            <a:r>
              <a:rPr lang="ru-RU" dirty="0" smtClean="0">
                <a:solidFill>
                  <a:schemeClr val="tx1"/>
                </a:solidFill>
              </a:rPr>
              <a:t>администрации </a:t>
            </a:r>
            <a:r>
              <a:rPr lang="ru-RU" dirty="0">
                <a:solidFill>
                  <a:schemeClr val="tx1"/>
                </a:solidFill>
              </a:rPr>
              <a:t>о вводе в эксплуатацию (завершении строительства) </a:t>
            </a:r>
            <a:r>
              <a:rPr lang="ru-RU" dirty="0" smtClean="0">
                <a:solidFill>
                  <a:schemeClr val="tx1"/>
                </a:solidFill>
              </a:rPr>
              <a:t>здания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0009" y="4904509"/>
            <a:ext cx="10573790" cy="5070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6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Договор инвестирования (строительства) здания или соглашение об уступке прав по такому </a:t>
            </a:r>
            <a:r>
              <a:rPr lang="ru-RU" dirty="0" smtClean="0">
                <a:solidFill>
                  <a:schemeClr val="tx1"/>
                </a:solidFill>
              </a:rPr>
              <a:t>договору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0010" y="5636029"/>
            <a:ext cx="10573789" cy="490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7. Иные </a:t>
            </a:r>
            <a:r>
              <a:rPr lang="ru-RU" dirty="0">
                <a:solidFill>
                  <a:schemeClr val="tx1"/>
                </a:solidFill>
              </a:rPr>
              <a:t>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7569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6" y="9525"/>
            <a:ext cx="1219581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396" y="365125"/>
            <a:ext cx="10572404" cy="1006475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Какие документы могут быть правоустанавливающими </a:t>
            </a:r>
            <a:b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2000" b="1" dirty="0">
                <a:ln w="0"/>
                <a:solidFill>
                  <a:srgbClr val="0073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садовый дом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0009" y="1938447"/>
            <a:ext cx="10572404" cy="5652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>
                <a:solidFill>
                  <a:schemeClr val="tx1"/>
                </a:solidFill>
              </a:rPr>
              <a:t>Нотариально удостоверенный договор купли-продажи, дарения, </a:t>
            </a:r>
            <a:r>
              <a:rPr lang="ru-RU" dirty="0" smtClean="0">
                <a:solidFill>
                  <a:schemeClr val="tx1"/>
                </a:solidFill>
              </a:rPr>
              <a:t>мены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0009" y="2677098"/>
            <a:ext cx="10573789" cy="5611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>
                <a:solidFill>
                  <a:schemeClr val="tx1"/>
                </a:solidFill>
              </a:rPr>
              <a:t>Свидетельство о праве на наследство (по закону или по завещанию), выданное </a:t>
            </a:r>
            <a:r>
              <a:rPr lang="ru-RU" dirty="0" smtClean="0">
                <a:solidFill>
                  <a:schemeClr val="tx1"/>
                </a:solidFill>
              </a:rPr>
              <a:t>нотариусом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0009" y="4137760"/>
            <a:ext cx="10573790" cy="5694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4. </a:t>
            </a:r>
            <a:r>
              <a:rPr lang="ru-RU" dirty="0">
                <a:solidFill>
                  <a:schemeClr val="tx1"/>
                </a:solidFill>
              </a:rPr>
              <a:t>Свидетельство о праве собственности на долю в общем имуществе супругов, выданное нотариусом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0009" y="3411585"/>
            <a:ext cx="10573790" cy="5527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>
                <a:solidFill>
                  <a:schemeClr val="tx1"/>
                </a:solidFill>
              </a:rPr>
              <a:t>Вступившее в законную силу решение суда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0009" y="4880560"/>
            <a:ext cx="10573790" cy="5902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. Иные </a:t>
            </a:r>
            <a:r>
              <a:rPr lang="ru-RU" dirty="0">
                <a:solidFill>
                  <a:schemeClr val="tx1"/>
                </a:solidFill>
              </a:rPr>
              <a:t>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21941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1876</Words>
  <Application>Microsoft Office PowerPoint</Application>
  <PresentationFormat>Широкоэкранный</PresentationFormat>
  <Paragraphs>146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Segoe UI</vt:lpstr>
      <vt:lpstr>Segoe UI Light</vt:lpstr>
      <vt:lpstr>Times New Roman</vt:lpstr>
      <vt:lpstr>Тема Office</vt:lpstr>
      <vt:lpstr> Алгоритм действий правообладателей объектов недвижимого имущества для внесения в ЕГРН сведений о правах, возникших до 31 января 1998 года</vt:lpstr>
      <vt:lpstr>Презентация PowerPoint</vt:lpstr>
      <vt:lpstr>Алгоритм действий правообладателя для оформления прав на объект недвижимости</vt:lpstr>
      <vt:lpstr>Какие документы могут быть правоустанавливающими на индивидуальный жилой дом</vt:lpstr>
      <vt:lpstr>Какие документы могут быть правоустанавливающими  на квартиру (комнату) в многоквартирном жилом доме</vt:lpstr>
      <vt:lpstr>Какие документы могут быть правоустанавливающими на гараж</vt:lpstr>
      <vt:lpstr>Какие документы могут быть правоустанавливающими  на нежилое помещение</vt:lpstr>
      <vt:lpstr>Какие документы могут быть правоустанавливающими  на нежилое здание (строение)</vt:lpstr>
      <vt:lpstr>Какие документы могут быть правоустанавливающими  на садовый дом</vt:lpstr>
      <vt:lpstr>Какие документы могут быть правоустанавливающими  на земельный участок</vt:lpstr>
      <vt:lpstr>Как узнать стоит ли объект на учете (присвоен ли объекту кадастровый номер) и зарегистрированы ли в ЕГРН права на него</vt:lpstr>
      <vt:lpstr>Как узнать необходимую информацию с помощью электронного сервиса  «Справочная информация по объектам недвижимости в режиме online»</vt:lpstr>
      <vt:lpstr>Запросить выписку из ЕГРН об основных характеристиках и зарегистрированных правах на объект недвижимости можно следующим образом:</vt:lpstr>
      <vt:lpstr>Для постановки объекта недвижимости на учет в качестве ранее учтенного необходимо обратиться в многофункциональный центр</vt:lpstr>
      <vt:lpstr>Способы представления документов в орган регистрации прав </vt:lpstr>
      <vt:lpstr>Как представить документы в орган регистрации прав через многофункциональный центр:</vt:lpstr>
      <vt:lpstr>Как направить документы в орган регистрации прав почтой: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служебной деятельности  Управления Росреестра по Республике Коми за 2020 год</dc:title>
  <dc:creator>Ус Оксана Васильевна</dc:creator>
  <cp:lastModifiedBy>user</cp:lastModifiedBy>
  <cp:revision>97</cp:revision>
  <cp:lastPrinted>2021-03-12T13:21:49Z</cp:lastPrinted>
  <dcterms:created xsi:type="dcterms:W3CDTF">2021-02-16T11:14:37Z</dcterms:created>
  <dcterms:modified xsi:type="dcterms:W3CDTF">2021-04-16T09:15:13Z</dcterms:modified>
</cp:coreProperties>
</file>